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4A7AE3-073B-4362-82DC-DB15C86FA918}">
  <a:tblStyle styleId="{9A4A7AE3-073B-4362-82DC-DB15C86FA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4326C90-ACCC-46DC-B38E-A14EDA91D54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Montserrat-regular.fntdata"/><Relationship Id="rId34" Type="http://schemas.openxmlformats.org/officeDocument/2006/relationships/slide" Target="slides/slide28.xml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Lato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b9990d9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b9990d9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b9990d9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b9990d9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b9990d91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b9990d91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b9990d9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b9990d9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b9990d91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b9990d9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b9990d9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b9990d9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53b3530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53b3530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b843dbf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b843dbf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b9990d91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b9990d91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b9990d91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b9990d91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b843dbf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b843dbf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b9990d91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b9990d91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b9990d91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b9990d91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b9990d91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b9990d91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b9990d91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b9990d91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c61b45d2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c61b45d2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b843dbf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b843dbf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53b35309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953b35309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53b3530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53b3530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b843dbf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b843dbf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53b35309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53b35309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53b3530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53b3530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53b35309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53b35309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ae643a6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ae643a6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b843dbf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b843dbf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53b35309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53b35309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c61b45d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c61b45d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27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CSE 111 Phase 1 Presentation:</a:t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Conference Management Database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44147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By Kris Pichon &amp; Zion Koundou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Manage Conference</a:t>
            </a:r>
            <a:endParaRPr u="sng"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973350" y="1558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Primary</a:t>
            </a:r>
            <a:r>
              <a:rPr lang="en" sz="1700"/>
              <a:t> Actor - Conference Admin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Create, update, or delete conference records including location and duration.</a:t>
            </a:r>
            <a:endParaRPr sz="1700"/>
          </a:p>
        </p:txBody>
      </p:sp>
      <p:pic>
        <p:nvPicPr>
          <p:cNvPr id="203" name="Google Shape;203;p22" title="task-manag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1668550" cy="16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1936000" y="3437200"/>
            <a:ext cx="5881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example: a natural disaster may stop the conference from being held and so a conference admin would be able to move the date of the whole conference to another.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393750"/>
            <a:ext cx="7038900" cy="574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Add &amp; Update Sessions</a:t>
            </a:r>
            <a:endParaRPr u="sng"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904550" y="1567550"/>
            <a:ext cx="7038900" cy="1004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Primary Actor - Admin &amp; Scheduler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Add new sessions or edit existing ones, linking them to conferences.</a:t>
            </a:r>
            <a:endParaRPr sz="1700"/>
          </a:p>
        </p:txBody>
      </p:sp>
      <p:pic>
        <p:nvPicPr>
          <p:cNvPr id="211" name="Google Shape;211;p23" title="minus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25" y="1999875"/>
            <a:ext cx="1143750" cy="1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 title="pl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00" y="1534050"/>
            <a:ext cx="1143750" cy="11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2296950" y="3576675"/>
            <a:ext cx="5184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example: A new speaker wants a session in the conference. The scheduler/admin can add a new session and link it to whatever conference and room they want it to be held at.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Assign Rooms</a:t>
            </a:r>
            <a:endParaRPr u="sng"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1691250" y="1526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Primary Actor - Scheduler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Match sessions with available rooms, recording time and capacity constraints</a:t>
            </a:r>
            <a:endParaRPr sz="1700"/>
          </a:p>
        </p:txBody>
      </p:sp>
      <p:pic>
        <p:nvPicPr>
          <p:cNvPr id="220" name="Google Shape;220;p24" title="reor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25" y="1729500"/>
            <a:ext cx="1217500" cy="12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2001625" y="3675100"/>
            <a:ext cx="595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example: a speaker needs to switch rooms because they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won't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make it to that side of the area that the conference is held. In that case the scheduler would be able to assign a different room to the speaker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Assign Times</a:t>
            </a:r>
            <a:endParaRPr u="sng"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186352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Primary Actor - Scheduler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Schedule sessions at specific start/end times while avoiding overlaps</a:t>
            </a:r>
            <a:endParaRPr sz="1700"/>
          </a:p>
        </p:txBody>
      </p:sp>
      <p:pic>
        <p:nvPicPr>
          <p:cNvPr id="228" name="Google Shape;228;p25" title="cl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" y="1567550"/>
            <a:ext cx="1383675" cy="13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1755525" y="3511025"/>
            <a:ext cx="60705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example: A speaker could be busy the time that he has scheduled. The scheduler could move the sessions time earlier or later to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accommodate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speaker.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View Schedule</a:t>
            </a:r>
            <a:endParaRPr u="sng"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167487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Primary Actor - Speaker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Display sessions with assigned speakers, rooms, and times</a:t>
            </a:r>
            <a:endParaRPr sz="1700"/>
          </a:p>
        </p:txBody>
      </p:sp>
      <p:pic>
        <p:nvPicPr>
          <p:cNvPr id="236" name="Google Shape;236;p26" title="schedul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5" y="1567550"/>
            <a:ext cx="1572175" cy="15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1906500" y="3330550"/>
            <a:ext cx="5545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example: The speaker forgot what time and location their session starts. They can view the schedule to know that information.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Record Log Entries</a:t>
            </a:r>
            <a:endParaRPr u="sng"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691250" y="1534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Primary Actor - System Logger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Automatically capture, create, update, and delete actions in the system log</a:t>
            </a:r>
            <a:endParaRPr sz="1700"/>
          </a:p>
        </p:txBody>
      </p:sp>
      <p:pic>
        <p:nvPicPr>
          <p:cNvPr id="244" name="Google Shape;244;p27" title="copy-wri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" y="1534450"/>
            <a:ext cx="1355575" cy="13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2091850" y="3084475"/>
            <a:ext cx="57096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example: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Let's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say a session got deleted somewhere. The system logger would be able to retrieve when it was deleted in the system log.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Relations Tables</a:t>
            </a:r>
            <a:endParaRPr u="sng"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entity from the E/R diagram was converted into a corresponding database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Primary keys uniquely identify each record, and foreign keys maintain the relationships between them.</a:t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653" y="2571750"/>
            <a:ext cx="6126600" cy="240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1052550" y="429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Relations Tables</a:t>
            </a:r>
            <a:endParaRPr u="sng"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1052550" y="161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Conference</a:t>
            </a:r>
            <a:endParaRPr/>
          </a:p>
        </p:txBody>
      </p:sp>
      <p:graphicFrame>
        <p:nvGraphicFramePr>
          <p:cNvPr id="259" name="Google Shape;259;p29"/>
          <p:cNvGraphicFramePr/>
          <p:nvPr/>
        </p:nvGraphicFramePr>
        <p:xfrm>
          <a:off x="952500" y="262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conference_id, name, location, start_date, end_date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conference_id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Referenced by 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1052550" y="154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Session</a:t>
            </a:r>
            <a:endParaRPr/>
          </a:p>
        </p:txBody>
      </p:sp>
      <p:graphicFrame>
        <p:nvGraphicFramePr>
          <p:cNvPr id="265" name="Google Shape;265;p30"/>
          <p:cNvGraphicFramePr/>
          <p:nvPr/>
        </p:nvGraphicFramePr>
        <p:xfrm>
          <a:off x="952500" y="218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session_id, conference_id, title, start_time, end_time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session_id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FK: conference_id → Conference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Has many Speakers, Rooms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0525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Room</a:t>
            </a:r>
            <a:endParaRPr/>
          </a:p>
        </p:txBody>
      </p:sp>
      <p:graphicFrame>
        <p:nvGraphicFramePr>
          <p:cNvPr id="271" name="Google Shape;271;p31"/>
          <p:cNvGraphicFramePr/>
          <p:nvPr/>
        </p:nvGraphicFramePr>
        <p:xfrm>
          <a:off x="952500" y="21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room_id, name, capacity, building, floor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room_id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Linked via RoomSchedule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Main Use Cases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1052550" y="1552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RoomSchedule</a:t>
            </a:r>
            <a:endParaRPr/>
          </a:p>
        </p:txBody>
      </p:sp>
      <p:graphicFrame>
        <p:nvGraphicFramePr>
          <p:cNvPr id="277" name="Google Shape;277;p3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schedule_id, room_id, session_id, start_time, end_time, status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schedule_id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FKs: room_id → Room, session_id → 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Logs all scheduling activity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10525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Speaker</a:t>
            </a:r>
            <a:endParaRPr/>
          </a:p>
        </p:txBody>
      </p:sp>
      <p:graphicFrame>
        <p:nvGraphicFramePr>
          <p:cNvPr id="283" name="Google Shape;283;p33"/>
          <p:cNvGraphicFramePr/>
          <p:nvPr/>
        </p:nvGraphicFramePr>
        <p:xfrm>
          <a:off x="952500" y="218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speaker_id, name, email, affiliation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speaker_id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Linked via SpeakerAssignment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0525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SpeakerAssignment</a:t>
            </a:r>
            <a:endParaRPr/>
          </a:p>
        </p:txBody>
      </p:sp>
      <p:graphicFrame>
        <p:nvGraphicFramePr>
          <p:cNvPr id="289" name="Google Shape;289;p34"/>
          <p:cNvGraphicFramePr/>
          <p:nvPr/>
        </p:nvGraphicFramePr>
        <p:xfrm>
          <a:off x="952500" y="218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speaker_id, session_id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(speaker_id, session_id)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FKs: speaker_id → Speaker, session_id → 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M:N bridge table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1052550" y="1567563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LogEntry</a:t>
            </a:r>
            <a:endParaRPr/>
          </a:p>
        </p:txBody>
      </p:sp>
      <p:graphicFrame>
        <p:nvGraphicFramePr>
          <p:cNvPr id="295" name="Google Shape;295;p35"/>
          <p:cNvGraphicFramePr/>
          <p:nvPr/>
        </p:nvGraphicFramePr>
        <p:xfrm>
          <a:off x="952500" y="2306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{9A4A7AE3-073B-4362-82DC-DB15C86FA918}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Keys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Relationships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log_id, user, timestamp, action, entity_affected, details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PK: log_id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Independent audit trail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RELATIONS TABLES </a:t>
            </a:r>
            <a:r>
              <a:rPr lang="en" u="sng"/>
              <a:t>SUMMARY</a:t>
            </a:r>
            <a:endParaRPr u="sng"/>
          </a:p>
        </p:txBody>
      </p:sp>
      <p:graphicFrame>
        <p:nvGraphicFramePr>
          <p:cNvPr id="301" name="Google Shape;301;p36"/>
          <p:cNvGraphicFramePr/>
          <p:nvPr/>
        </p:nvGraphicFramePr>
        <p:xfrm>
          <a:off x="52375" y="119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{84326C90-ACCC-46DC-B38E-A14EDA91D540}</a:tableStyleId>
              </a:tblPr>
              <a:tblGrid>
                <a:gridCol w="95250"/>
                <a:gridCol w="2495550"/>
                <a:gridCol w="1190625"/>
                <a:gridCol w="52578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1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lt1"/>
                          </a:solidFill>
                        </a:rPr>
                        <a:t>Relationship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lt1"/>
                          </a:solidFill>
                        </a:rPr>
                        <a:t>Type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Conference → Session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1:N (One-to-Many)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Session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includes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conference_id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(FK) → many sessions per one conference.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Session → RoomSchedule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1:N (One-to-Many)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RoomSchedule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stores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session_id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→ many room logs per one session.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Room → RoomSchedule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1:N (One-to-Many)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RoomSchedule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stores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room_id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→ many session bookings per room.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Session → SpeakerAssignment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1:N (One-to-Many)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Each session can have multiple speaker links.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Speaker → SpeakerAssignment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1:N (One-to-Many)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Each speaker can appear multiple times in assignments.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Session ↔ Room (via RoomSchedule)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M:N (Many-to-Many)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One session may occur in multiple rooms, and rooms may host multiple sessions — resolved by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RoomSchedule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Session ↔ Speaker (via SpeakerAssignment)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M:N (Many-to-Many)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One session can have many speakers; one speaker can join many sessions — resolved by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SpeakerAssignment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Github Showcase</a:t>
            </a:r>
            <a:endParaRPr u="sng"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63" y="1511087"/>
            <a:ext cx="5915377" cy="30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What’s Next?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. </a:t>
            </a:r>
            <a:r>
              <a:rPr lang="en">
                <a:highlight>
                  <a:srgbClr val="000000"/>
                </a:highlight>
              </a:rPr>
              <a:t>Tables will be created in SQLite or MySQL</a:t>
            </a:r>
            <a:br>
              <a:rPr lang="en">
                <a:highlight>
                  <a:srgbClr val="000000"/>
                </a:highlight>
              </a:rPr>
            </a:b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. Data will be inserted for testing</a:t>
            </a:r>
            <a:br>
              <a:rPr lang="en">
                <a:highlight>
                  <a:srgbClr val="000000"/>
                </a:highlight>
              </a:rPr>
            </a:b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. Proceed to Phase 2</a:t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Conclusion…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project creates a reliable and transparent system for managing conferences.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connects sessions, rooms, and speakers in one relational structure and automatically logs every change.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approach ensures efficiency, consistency, and accountability throughout the entire scheduling process.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 colleagues in conference meeting room presentation (Provided by Getty Images)"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88" y="935100"/>
            <a:ext cx="6197079" cy="40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>
            <p:ph idx="4294967295" type="body"/>
          </p:nvPr>
        </p:nvSpPr>
        <p:spPr>
          <a:xfrm>
            <a:off x="839275" y="254300"/>
            <a:ext cx="7038900" cy="885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The database system we are designing is called the 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Conference Scheduling &amp; Management Database</a:t>
            </a:r>
            <a:endParaRPr b="1" i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4294967295" type="body"/>
          </p:nvPr>
        </p:nvSpPr>
        <p:spPr>
          <a:xfrm>
            <a:off x="1852100" y="1397325"/>
            <a:ext cx="7038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Streamline Scheduling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The main goal of this 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project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 is to organize and automate scheduling processes for conferences.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852100" y="3123950"/>
            <a:ext cx="66501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</a:t>
            </a: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Management</a:t>
            </a: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tracking everything manually, this system stores data about sessions, rooms, and speakers in a relational database.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6" title="time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00" y="1241585"/>
            <a:ext cx="1257125" cy="12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title="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75" y="2866775"/>
            <a:ext cx="1359174" cy="13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2173900" y="221500"/>
            <a:ext cx="4495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Use Cases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idx="4294967295" type="body"/>
          </p:nvPr>
        </p:nvSpPr>
        <p:spPr>
          <a:xfrm>
            <a:off x="1697175" y="1385688"/>
            <a:ext cx="70389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Organization: 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Our database ensures there are no double-booked rooms or overlapping sessions.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17" title="tas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5" y="3159625"/>
            <a:ext cx="1250374" cy="12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>
            <p:ph idx="4294967295" type="body"/>
          </p:nvPr>
        </p:nvSpPr>
        <p:spPr>
          <a:xfrm>
            <a:off x="1697175" y="3198588"/>
            <a:ext cx="70389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Tracking: 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t also keeps an up to date record of every update made by administrators or schedulers.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17" title="lin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0" y="1404850"/>
            <a:ext cx="1134075" cy="11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2173900" y="221500"/>
            <a:ext cx="4495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Use Cases (Continued)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UML Diagram</a:t>
            </a:r>
            <a:endParaRPr u="sng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125" y="1504300"/>
            <a:ext cx="4343750" cy="28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7132450" y="835300"/>
            <a:ext cx="2011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This UML use-case diagram shows how each type of user interacts with the system: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7114600" y="1662850"/>
            <a:ext cx="20094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The </a:t>
            </a:r>
            <a:r>
              <a:rPr i="1" lang="en" sz="1100">
                <a:solidFill>
                  <a:schemeClr val="lt1"/>
                </a:solidFill>
              </a:rPr>
              <a:t>Conference Admin</a:t>
            </a:r>
            <a:r>
              <a:rPr lang="en" sz="1100">
                <a:solidFill>
                  <a:schemeClr val="lt1"/>
                </a:solidFill>
              </a:rPr>
              <a:t> manages the main conference details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7132450" y="2512250"/>
            <a:ext cx="1894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The </a:t>
            </a:r>
            <a:r>
              <a:rPr i="1" lang="en" sz="1100">
                <a:solidFill>
                  <a:schemeClr val="lt1"/>
                </a:solidFill>
              </a:rPr>
              <a:t>Scheduler</a:t>
            </a:r>
            <a:r>
              <a:rPr lang="en" sz="1100">
                <a:solidFill>
                  <a:schemeClr val="lt1"/>
                </a:solidFill>
              </a:rPr>
              <a:t> assigns rooms and session times.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7132450" y="3392150"/>
            <a:ext cx="18246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i="1" lang="en" sz="1100">
                <a:solidFill>
                  <a:schemeClr val="lt1"/>
                </a:solidFill>
              </a:rPr>
              <a:t>Speakers</a:t>
            </a:r>
            <a:r>
              <a:rPr lang="en" sz="1100">
                <a:solidFill>
                  <a:schemeClr val="lt1"/>
                </a:solidFill>
              </a:rPr>
              <a:t> can view their scheduled sessions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7097500" y="4201850"/>
            <a:ext cx="18945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i="1" lang="en" sz="1100">
                <a:solidFill>
                  <a:schemeClr val="lt1"/>
                </a:solidFill>
              </a:rPr>
              <a:t>System Logger</a:t>
            </a:r>
            <a:r>
              <a:rPr lang="en" sz="1100">
                <a:solidFill>
                  <a:schemeClr val="lt1"/>
                </a:solidFill>
              </a:rPr>
              <a:t> automatically records all updates for accountability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E/R Diagram</a:t>
            </a:r>
            <a:endParaRPr u="sng"/>
          </a:p>
        </p:txBody>
      </p:sp>
      <p:sp>
        <p:nvSpPr>
          <p:cNvPr id="181" name="Google Shape;181;p19"/>
          <p:cNvSpPr txBox="1"/>
          <p:nvPr/>
        </p:nvSpPr>
        <p:spPr>
          <a:xfrm>
            <a:off x="6661950" y="794400"/>
            <a:ext cx="23319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The</a:t>
            </a:r>
            <a:r>
              <a:rPr lang="en" sz="1100">
                <a:solidFill>
                  <a:schemeClr val="lt1"/>
                </a:solidFill>
              </a:rPr>
              <a:t> E/R diagram that represents the logical structure of the database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100">
                <a:solidFill>
                  <a:schemeClr val="lt1"/>
                </a:solidFill>
              </a:rPr>
              <a:t>This ensures the design stays normalized and avoids redundant data.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534750" y="2167725"/>
            <a:ext cx="26091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Entities :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Conference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Session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RoomSchedule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SessionRoomAssignment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Speaker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SpeakerAssignment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LogEntry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00" y="1068962"/>
            <a:ext cx="4511574" cy="3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E/R Diagram</a:t>
            </a:r>
            <a:endParaRPr u="sng"/>
          </a:p>
        </p:txBody>
      </p:sp>
      <p:sp>
        <p:nvSpPr>
          <p:cNvPr id="189" name="Google Shape;189;p20"/>
          <p:cNvSpPr txBox="1"/>
          <p:nvPr/>
        </p:nvSpPr>
        <p:spPr>
          <a:xfrm>
            <a:off x="6575375" y="476225"/>
            <a:ext cx="3126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RoomSchedule → SessionRoomAssignment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(One-to-Many)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Session ↔ RoomSchedule  (Many-to-Many via SessionRoomAssignment)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Speaker → SpeakerAssignment  (One-to-Many)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Session ↔ Speaker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(Many-to-Many via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SpeakerAssignment)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0" y="1307850"/>
            <a:ext cx="26310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relationships: 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one-to-many,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many-to-many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Conference → Session  (One-to-Many)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Room → RoomSchedule  (One-to-Many)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RoomSchedule → LogEntry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(One-to-Many)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 Session → SessionRoomAssignment (One-to-Many) 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700" y="1406238"/>
            <a:ext cx="4156675" cy="32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Functionality In-Depth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